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4" d="100"/>
          <a:sy n="104"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EFB3-15AF-E596-16D3-BB8EFE4120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93A9D30-5418-15E0-8576-86C21F4F34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59657B8-4D4D-2E44-3E12-E952703E31F3}"/>
              </a:ext>
            </a:extLst>
          </p:cNvPr>
          <p:cNvSpPr>
            <a:spLocks noGrp="1"/>
          </p:cNvSpPr>
          <p:nvPr>
            <p:ph type="dt" sz="half" idx="10"/>
          </p:nvPr>
        </p:nvSpPr>
        <p:spPr/>
        <p:txBody>
          <a:bodyPr/>
          <a:lstStyle/>
          <a:p>
            <a:fld id="{9DD26625-2707-493A-8D82-A425AC8C4B65}" type="datetimeFigureOut">
              <a:rPr lang="en-IN" smtClean="0"/>
              <a:t>08-06-2024</a:t>
            </a:fld>
            <a:endParaRPr lang="en-IN"/>
          </a:p>
        </p:txBody>
      </p:sp>
      <p:sp>
        <p:nvSpPr>
          <p:cNvPr id="5" name="Footer Placeholder 4">
            <a:extLst>
              <a:ext uri="{FF2B5EF4-FFF2-40B4-BE49-F238E27FC236}">
                <a16:creationId xmlns:a16="http://schemas.microsoft.com/office/drawing/2014/main" id="{1648FC7F-3D54-B87C-0A82-6F5FB067E4A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F688583-D66D-E50D-9C31-22C06A49A800}"/>
              </a:ext>
            </a:extLst>
          </p:cNvPr>
          <p:cNvSpPr>
            <a:spLocks noGrp="1"/>
          </p:cNvSpPr>
          <p:nvPr>
            <p:ph type="sldNum" sz="quarter" idx="12"/>
          </p:nvPr>
        </p:nvSpPr>
        <p:spPr/>
        <p:txBody>
          <a:bodyPr/>
          <a:lstStyle/>
          <a:p>
            <a:fld id="{1E0A2155-E64E-4475-9588-4005D95E9BA5}" type="slidenum">
              <a:rPr lang="en-IN" smtClean="0"/>
              <a:t>‹#›</a:t>
            </a:fld>
            <a:endParaRPr lang="en-IN"/>
          </a:p>
        </p:txBody>
      </p:sp>
    </p:spTree>
    <p:extLst>
      <p:ext uri="{BB962C8B-B14F-4D97-AF65-F5344CB8AC3E}">
        <p14:creationId xmlns:p14="http://schemas.microsoft.com/office/powerpoint/2010/main" val="427125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05220-0B5F-A1DB-273E-051C9572613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0ADB382-A831-CC68-0AAC-627629E0ED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66BC979-2BEC-1AFF-57DE-572AB49C3721}"/>
              </a:ext>
            </a:extLst>
          </p:cNvPr>
          <p:cNvSpPr>
            <a:spLocks noGrp="1"/>
          </p:cNvSpPr>
          <p:nvPr>
            <p:ph type="dt" sz="half" idx="10"/>
          </p:nvPr>
        </p:nvSpPr>
        <p:spPr/>
        <p:txBody>
          <a:bodyPr/>
          <a:lstStyle/>
          <a:p>
            <a:fld id="{9DD26625-2707-493A-8D82-A425AC8C4B65}" type="datetimeFigureOut">
              <a:rPr lang="en-IN" smtClean="0"/>
              <a:t>08-06-2024</a:t>
            </a:fld>
            <a:endParaRPr lang="en-IN"/>
          </a:p>
        </p:txBody>
      </p:sp>
      <p:sp>
        <p:nvSpPr>
          <p:cNvPr id="5" name="Footer Placeholder 4">
            <a:extLst>
              <a:ext uri="{FF2B5EF4-FFF2-40B4-BE49-F238E27FC236}">
                <a16:creationId xmlns:a16="http://schemas.microsoft.com/office/drawing/2014/main" id="{5259C5DE-5F6A-ECAB-8B5E-6690558EE53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F3CB3FA-948E-8AEB-2F77-7CC1901C9A2B}"/>
              </a:ext>
            </a:extLst>
          </p:cNvPr>
          <p:cNvSpPr>
            <a:spLocks noGrp="1"/>
          </p:cNvSpPr>
          <p:nvPr>
            <p:ph type="sldNum" sz="quarter" idx="12"/>
          </p:nvPr>
        </p:nvSpPr>
        <p:spPr/>
        <p:txBody>
          <a:bodyPr/>
          <a:lstStyle/>
          <a:p>
            <a:fld id="{1E0A2155-E64E-4475-9588-4005D95E9BA5}" type="slidenum">
              <a:rPr lang="en-IN" smtClean="0"/>
              <a:t>‹#›</a:t>
            </a:fld>
            <a:endParaRPr lang="en-IN"/>
          </a:p>
        </p:txBody>
      </p:sp>
    </p:spTree>
    <p:extLst>
      <p:ext uri="{BB962C8B-B14F-4D97-AF65-F5344CB8AC3E}">
        <p14:creationId xmlns:p14="http://schemas.microsoft.com/office/powerpoint/2010/main" val="58130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2C94B-9D73-608A-11AC-45D386DD11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48B4C94-AFA2-50F9-F88E-3F9B5FA587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6EB5AEC-DE4D-FDB2-4899-6DA618F28604}"/>
              </a:ext>
            </a:extLst>
          </p:cNvPr>
          <p:cNvSpPr>
            <a:spLocks noGrp="1"/>
          </p:cNvSpPr>
          <p:nvPr>
            <p:ph type="dt" sz="half" idx="10"/>
          </p:nvPr>
        </p:nvSpPr>
        <p:spPr/>
        <p:txBody>
          <a:bodyPr/>
          <a:lstStyle/>
          <a:p>
            <a:fld id="{9DD26625-2707-493A-8D82-A425AC8C4B65}" type="datetimeFigureOut">
              <a:rPr lang="en-IN" smtClean="0"/>
              <a:t>08-06-2024</a:t>
            </a:fld>
            <a:endParaRPr lang="en-IN"/>
          </a:p>
        </p:txBody>
      </p:sp>
      <p:sp>
        <p:nvSpPr>
          <p:cNvPr id="5" name="Footer Placeholder 4">
            <a:extLst>
              <a:ext uri="{FF2B5EF4-FFF2-40B4-BE49-F238E27FC236}">
                <a16:creationId xmlns:a16="http://schemas.microsoft.com/office/drawing/2014/main" id="{E93FD2B8-1CAB-144C-87B7-214F4A54E6B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FF31639-DF1C-1E83-A4E1-1824C7ADE4EA}"/>
              </a:ext>
            </a:extLst>
          </p:cNvPr>
          <p:cNvSpPr>
            <a:spLocks noGrp="1"/>
          </p:cNvSpPr>
          <p:nvPr>
            <p:ph type="sldNum" sz="quarter" idx="12"/>
          </p:nvPr>
        </p:nvSpPr>
        <p:spPr/>
        <p:txBody>
          <a:bodyPr/>
          <a:lstStyle/>
          <a:p>
            <a:fld id="{1E0A2155-E64E-4475-9588-4005D95E9BA5}" type="slidenum">
              <a:rPr lang="en-IN" smtClean="0"/>
              <a:t>‹#›</a:t>
            </a:fld>
            <a:endParaRPr lang="en-IN"/>
          </a:p>
        </p:txBody>
      </p:sp>
    </p:spTree>
    <p:extLst>
      <p:ext uri="{BB962C8B-B14F-4D97-AF65-F5344CB8AC3E}">
        <p14:creationId xmlns:p14="http://schemas.microsoft.com/office/powerpoint/2010/main" val="282209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3EF1-7B3E-530F-01E0-CF11089A412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7BD113A-4669-8D47-8497-932415FBF0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8B05803-B30B-2B6A-D77B-B13EA5B48BA0}"/>
              </a:ext>
            </a:extLst>
          </p:cNvPr>
          <p:cNvSpPr>
            <a:spLocks noGrp="1"/>
          </p:cNvSpPr>
          <p:nvPr>
            <p:ph type="dt" sz="half" idx="10"/>
          </p:nvPr>
        </p:nvSpPr>
        <p:spPr/>
        <p:txBody>
          <a:bodyPr/>
          <a:lstStyle/>
          <a:p>
            <a:fld id="{9DD26625-2707-493A-8D82-A425AC8C4B65}" type="datetimeFigureOut">
              <a:rPr lang="en-IN" smtClean="0"/>
              <a:t>08-06-2024</a:t>
            </a:fld>
            <a:endParaRPr lang="en-IN"/>
          </a:p>
        </p:txBody>
      </p:sp>
      <p:sp>
        <p:nvSpPr>
          <p:cNvPr id="5" name="Footer Placeholder 4">
            <a:extLst>
              <a:ext uri="{FF2B5EF4-FFF2-40B4-BE49-F238E27FC236}">
                <a16:creationId xmlns:a16="http://schemas.microsoft.com/office/drawing/2014/main" id="{ACEE4CEE-E866-E081-9C79-F29816FB69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F596D91-22B0-7C53-E205-DB5CCA890CF3}"/>
              </a:ext>
            </a:extLst>
          </p:cNvPr>
          <p:cNvSpPr>
            <a:spLocks noGrp="1"/>
          </p:cNvSpPr>
          <p:nvPr>
            <p:ph type="sldNum" sz="quarter" idx="12"/>
          </p:nvPr>
        </p:nvSpPr>
        <p:spPr/>
        <p:txBody>
          <a:bodyPr/>
          <a:lstStyle/>
          <a:p>
            <a:fld id="{1E0A2155-E64E-4475-9588-4005D95E9BA5}" type="slidenum">
              <a:rPr lang="en-IN" smtClean="0"/>
              <a:t>‹#›</a:t>
            </a:fld>
            <a:endParaRPr lang="en-IN"/>
          </a:p>
        </p:txBody>
      </p:sp>
    </p:spTree>
    <p:extLst>
      <p:ext uri="{BB962C8B-B14F-4D97-AF65-F5344CB8AC3E}">
        <p14:creationId xmlns:p14="http://schemas.microsoft.com/office/powerpoint/2010/main" val="1049929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B249-8662-AEDC-1D68-655E2DD55B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86291BC-1F11-32FA-4EA9-2A6F8A146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691A6A-99E4-101D-9EDD-0AF785760ED1}"/>
              </a:ext>
            </a:extLst>
          </p:cNvPr>
          <p:cNvSpPr>
            <a:spLocks noGrp="1"/>
          </p:cNvSpPr>
          <p:nvPr>
            <p:ph type="dt" sz="half" idx="10"/>
          </p:nvPr>
        </p:nvSpPr>
        <p:spPr/>
        <p:txBody>
          <a:bodyPr/>
          <a:lstStyle/>
          <a:p>
            <a:fld id="{9DD26625-2707-493A-8D82-A425AC8C4B65}" type="datetimeFigureOut">
              <a:rPr lang="en-IN" smtClean="0"/>
              <a:t>08-06-2024</a:t>
            </a:fld>
            <a:endParaRPr lang="en-IN"/>
          </a:p>
        </p:txBody>
      </p:sp>
      <p:sp>
        <p:nvSpPr>
          <p:cNvPr id="5" name="Footer Placeholder 4">
            <a:extLst>
              <a:ext uri="{FF2B5EF4-FFF2-40B4-BE49-F238E27FC236}">
                <a16:creationId xmlns:a16="http://schemas.microsoft.com/office/drawing/2014/main" id="{0D59BF65-C741-5B01-BED2-E1D0C9A8917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47E1D7-EF1E-C5DF-7E6B-839E5EDAE1A7}"/>
              </a:ext>
            </a:extLst>
          </p:cNvPr>
          <p:cNvSpPr>
            <a:spLocks noGrp="1"/>
          </p:cNvSpPr>
          <p:nvPr>
            <p:ph type="sldNum" sz="quarter" idx="12"/>
          </p:nvPr>
        </p:nvSpPr>
        <p:spPr/>
        <p:txBody>
          <a:bodyPr/>
          <a:lstStyle/>
          <a:p>
            <a:fld id="{1E0A2155-E64E-4475-9588-4005D95E9BA5}" type="slidenum">
              <a:rPr lang="en-IN" smtClean="0"/>
              <a:t>‹#›</a:t>
            </a:fld>
            <a:endParaRPr lang="en-IN"/>
          </a:p>
        </p:txBody>
      </p:sp>
    </p:spTree>
    <p:extLst>
      <p:ext uri="{BB962C8B-B14F-4D97-AF65-F5344CB8AC3E}">
        <p14:creationId xmlns:p14="http://schemas.microsoft.com/office/powerpoint/2010/main" val="223982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3231-9E5A-51D2-83CD-6360E5BED11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99B33EE-F901-E6CB-063C-788E64487E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8638806-DB94-531D-64B2-398CBAC85E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EE30C61-01E5-86C7-35C0-0E805079505A}"/>
              </a:ext>
            </a:extLst>
          </p:cNvPr>
          <p:cNvSpPr>
            <a:spLocks noGrp="1"/>
          </p:cNvSpPr>
          <p:nvPr>
            <p:ph type="dt" sz="half" idx="10"/>
          </p:nvPr>
        </p:nvSpPr>
        <p:spPr/>
        <p:txBody>
          <a:bodyPr/>
          <a:lstStyle/>
          <a:p>
            <a:fld id="{9DD26625-2707-493A-8D82-A425AC8C4B65}" type="datetimeFigureOut">
              <a:rPr lang="en-IN" smtClean="0"/>
              <a:t>08-06-2024</a:t>
            </a:fld>
            <a:endParaRPr lang="en-IN"/>
          </a:p>
        </p:txBody>
      </p:sp>
      <p:sp>
        <p:nvSpPr>
          <p:cNvPr id="6" name="Footer Placeholder 5">
            <a:extLst>
              <a:ext uri="{FF2B5EF4-FFF2-40B4-BE49-F238E27FC236}">
                <a16:creationId xmlns:a16="http://schemas.microsoft.com/office/drawing/2014/main" id="{F85DF765-1D75-A6FE-1A14-0B4EF046068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3F81570-7192-69D2-B51B-2D6AA12205D7}"/>
              </a:ext>
            </a:extLst>
          </p:cNvPr>
          <p:cNvSpPr>
            <a:spLocks noGrp="1"/>
          </p:cNvSpPr>
          <p:nvPr>
            <p:ph type="sldNum" sz="quarter" idx="12"/>
          </p:nvPr>
        </p:nvSpPr>
        <p:spPr/>
        <p:txBody>
          <a:bodyPr/>
          <a:lstStyle/>
          <a:p>
            <a:fld id="{1E0A2155-E64E-4475-9588-4005D95E9BA5}" type="slidenum">
              <a:rPr lang="en-IN" smtClean="0"/>
              <a:t>‹#›</a:t>
            </a:fld>
            <a:endParaRPr lang="en-IN"/>
          </a:p>
        </p:txBody>
      </p:sp>
    </p:spTree>
    <p:extLst>
      <p:ext uri="{BB962C8B-B14F-4D97-AF65-F5344CB8AC3E}">
        <p14:creationId xmlns:p14="http://schemas.microsoft.com/office/powerpoint/2010/main" val="141874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FD907-F1B7-A822-9C1B-9B003D99C90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1948CC3-9BA5-746D-B7D3-7F47E0DBD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A14CB3-F1C7-299F-B2CA-6421C18081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CA24C62-E54F-6833-1362-A198A400C9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BAF472-F725-8124-057B-4CB96B0320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D020CD0-F9B3-4D88-0E65-736EC4CAAF25}"/>
              </a:ext>
            </a:extLst>
          </p:cNvPr>
          <p:cNvSpPr>
            <a:spLocks noGrp="1"/>
          </p:cNvSpPr>
          <p:nvPr>
            <p:ph type="dt" sz="half" idx="10"/>
          </p:nvPr>
        </p:nvSpPr>
        <p:spPr/>
        <p:txBody>
          <a:bodyPr/>
          <a:lstStyle/>
          <a:p>
            <a:fld id="{9DD26625-2707-493A-8D82-A425AC8C4B65}" type="datetimeFigureOut">
              <a:rPr lang="en-IN" smtClean="0"/>
              <a:t>08-06-2024</a:t>
            </a:fld>
            <a:endParaRPr lang="en-IN"/>
          </a:p>
        </p:txBody>
      </p:sp>
      <p:sp>
        <p:nvSpPr>
          <p:cNvPr id="8" name="Footer Placeholder 7">
            <a:extLst>
              <a:ext uri="{FF2B5EF4-FFF2-40B4-BE49-F238E27FC236}">
                <a16:creationId xmlns:a16="http://schemas.microsoft.com/office/drawing/2014/main" id="{2AC61DBF-8420-F56D-942B-2B323A30495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0AEB156-83AB-0DE4-80D8-482B87DEF3C0}"/>
              </a:ext>
            </a:extLst>
          </p:cNvPr>
          <p:cNvSpPr>
            <a:spLocks noGrp="1"/>
          </p:cNvSpPr>
          <p:nvPr>
            <p:ph type="sldNum" sz="quarter" idx="12"/>
          </p:nvPr>
        </p:nvSpPr>
        <p:spPr/>
        <p:txBody>
          <a:bodyPr/>
          <a:lstStyle/>
          <a:p>
            <a:fld id="{1E0A2155-E64E-4475-9588-4005D95E9BA5}" type="slidenum">
              <a:rPr lang="en-IN" smtClean="0"/>
              <a:t>‹#›</a:t>
            </a:fld>
            <a:endParaRPr lang="en-IN"/>
          </a:p>
        </p:txBody>
      </p:sp>
    </p:spTree>
    <p:extLst>
      <p:ext uri="{BB962C8B-B14F-4D97-AF65-F5344CB8AC3E}">
        <p14:creationId xmlns:p14="http://schemas.microsoft.com/office/powerpoint/2010/main" val="71491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04FB-14D7-7635-7169-EF40FF0272D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B97AACF-DF49-8C58-8B1E-D75656C1BAFF}"/>
              </a:ext>
            </a:extLst>
          </p:cNvPr>
          <p:cNvSpPr>
            <a:spLocks noGrp="1"/>
          </p:cNvSpPr>
          <p:nvPr>
            <p:ph type="dt" sz="half" idx="10"/>
          </p:nvPr>
        </p:nvSpPr>
        <p:spPr/>
        <p:txBody>
          <a:bodyPr/>
          <a:lstStyle/>
          <a:p>
            <a:fld id="{9DD26625-2707-493A-8D82-A425AC8C4B65}" type="datetimeFigureOut">
              <a:rPr lang="en-IN" smtClean="0"/>
              <a:t>08-06-2024</a:t>
            </a:fld>
            <a:endParaRPr lang="en-IN"/>
          </a:p>
        </p:txBody>
      </p:sp>
      <p:sp>
        <p:nvSpPr>
          <p:cNvPr id="4" name="Footer Placeholder 3">
            <a:extLst>
              <a:ext uri="{FF2B5EF4-FFF2-40B4-BE49-F238E27FC236}">
                <a16:creationId xmlns:a16="http://schemas.microsoft.com/office/drawing/2014/main" id="{39FE947B-5ABA-3B15-4F4A-06AE29ED3EA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76B4F4A-C23A-A7EF-BD7C-EF0FE475BEAF}"/>
              </a:ext>
            </a:extLst>
          </p:cNvPr>
          <p:cNvSpPr>
            <a:spLocks noGrp="1"/>
          </p:cNvSpPr>
          <p:nvPr>
            <p:ph type="sldNum" sz="quarter" idx="12"/>
          </p:nvPr>
        </p:nvSpPr>
        <p:spPr/>
        <p:txBody>
          <a:bodyPr/>
          <a:lstStyle/>
          <a:p>
            <a:fld id="{1E0A2155-E64E-4475-9588-4005D95E9BA5}" type="slidenum">
              <a:rPr lang="en-IN" smtClean="0"/>
              <a:t>‹#›</a:t>
            </a:fld>
            <a:endParaRPr lang="en-IN"/>
          </a:p>
        </p:txBody>
      </p:sp>
    </p:spTree>
    <p:extLst>
      <p:ext uri="{BB962C8B-B14F-4D97-AF65-F5344CB8AC3E}">
        <p14:creationId xmlns:p14="http://schemas.microsoft.com/office/powerpoint/2010/main" val="211773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E07595-D624-36ED-95C6-88D3A36FD647}"/>
              </a:ext>
            </a:extLst>
          </p:cNvPr>
          <p:cNvSpPr>
            <a:spLocks noGrp="1"/>
          </p:cNvSpPr>
          <p:nvPr>
            <p:ph type="dt" sz="half" idx="10"/>
          </p:nvPr>
        </p:nvSpPr>
        <p:spPr/>
        <p:txBody>
          <a:bodyPr/>
          <a:lstStyle/>
          <a:p>
            <a:fld id="{9DD26625-2707-493A-8D82-A425AC8C4B65}" type="datetimeFigureOut">
              <a:rPr lang="en-IN" smtClean="0"/>
              <a:t>08-06-2024</a:t>
            </a:fld>
            <a:endParaRPr lang="en-IN"/>
          </a:p>
        </p:txBody>
      </p:sp>
      <p:sp>
        <p:nvSpPr>
          <p:cNvPr id="3" name="Footer Placeholder 2">
            <a:extLst>
              <a:ext uri="{FF2B5EF4-FFF2-40B4-BE49-F238E27FC236}">
                <a16:creationId xmlns:a16="http://schemas.microsoft.com/office/drawing/2014/main" id="{9ED75661-DBCE-BCD9-A639-6592603F0FB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0D70C97-108D-0AD4-3D8A-2137D471C806}"/>
              </a:ext>
            </a:extLst>
          </p:cNvPr>
          <p:cNvSpPr>
            <a:spLocks noGrp="1"/>
          </p:cNvSpPr>
          <p:nvPr>
            <p:ph type="sldNum" sz="quarter" idx="12"/>
          </p:nvPr>
        </p:nvSpPr>
        <p:spPr/>
        <p:txBody>
          <a:bodyPr/>
          <a:lstStyle/>
          <a:p>
            <a:fld id="{1E0A2155-E64E-4475-9588-4005D95E9BA5}" type="slidenum">
              <a:rPr lang="en-IN" smtClean="0"/>
              <a:t>‹#›</a:t>
            </a:fld>
            <a:endParaRPr lang="en-IN"/>
          </a:p>
        </p:txBody>
      </p:sp>
    </p:spTree>
    <p:extLst>
      <p:ext uri="{BB962C8B-B14F-4D97-AF65-F5344CB8AC3E}">
        <p14:creationId xmlns:p14="http://schemas.microsoft.com/office/powerpoint/2010/main" val="125309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32C1-0552-26EF-16F6-DD3149B56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E34C4BF-D66E-9C56-98FB-8F05793E46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FD7600C-2066-0269-08EB-2FDF8433BE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20B88-7BF0-F8E6-B8FD-3B556C957DF8}"/>
              </a:ext>
            </a:extLst>
          </p:cNvPr>
          <p:cNvSpPr>
            <a:spLocks noGrp="1"/>
          </p:cNvSpPr>
          <p:nvPr>
            <p:ph type="dt" sz="half" idx="10"/>
          </p:nvPr>
        </p:nvSpPr>
        <p:spPr/>
        <p:txBody>
          <a:bodyPr/>
          <a:lstStyle/>
          <a:p>
            <a:fld id="{9DD26625-2707-493A-8D82-A425AC8C4B65}" type="datetimeFigureOut">
              <a:rPr lang="en-IN" smtClean="0"/>
              <a:t>08-06-2024</a:t>
            </a:fld>
            <a:endParaRPr lang="en-IN"/>
          </a:p>
        </p:txBody>
      </p:sp>
      <p:sp>
        <p:nvSpPr>
          <p:cNvPr id="6" name="Footer Placeholder 5">
            <a:extLst>
              <a:ext uri="{FF2B5EF4-FFF2-40B4-BE49-F238E27FC236}">
                <a16:creationId xmlns:a16="http://schemas.microsoft.com/office/drawing/2014/main" id="{DEA281DD-9AB7-FFD3-5CA1-5FF64E96E1A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284E8A7-3016-E2C7-8C4E-BEB7EA65848B}"/>
              </a:ext>
            </a:extLst>
          </p:cNvPr>
          <p:cNvSpPr>
            <a:spLocks noGrp="1"/>
          </p:cNvSpPr>
          <p:nvPr>
            <p:ph type="sldNum" sz="quarter" idx="12"/>
          </p:nvPr>
        </p:nvSpPr>
        <p:spPr/>
        <p:txBody>
          <a:bodyPr/>
          <a:lstStyle/>
          <a:p>
            <a:fld id="{1E0A2155-E64E-4475-9588-4005D95E9BA5}" type="slidenum">
              <a:rPr lang="en-IN" smtClean="0"/>
              <a:t>‹#›</a:t>
            </a:fld>
            <a:endParaRPr lang="en-IN"/>
          </a:p>
        </p:txBody>
      </p:sp>
    </p:spTree>
    <p:extLst>
      <p:ext uri="{BB962C8B-B14F-4D97-AF65-F5344CB8AC3E}">
        <p14:creationId xmlns:p14="http://schemas.microsoft.com/office/powerpoint/2010/main" val="406314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3130C-3C6E-9B97-5D3E-E4683CFDE0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4005221-12B5-CB16-97B8-718C7B3CB9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C26F668-A222-0511-3A7C-0B7643AA4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E93796-D370-E0B2-D52C-BAE4852A755C}"/>
              </a:ext>
            </a:extLst>
          </p:cNvPr>
          <p:cNvSpPr>
            <a:spLocks noGrp="1"/>
          </p:cNvSpPr>
          <p:nvPr>
            <p:ph type="dt" sz="half" idx="10"/>
          </p:nvPr>
        </p:nvSpPr>
        <p:spPr/>
        <p:txBody>
          <a:bodyPr/>
          <a:lstStyle/>
          <a:p>
            <a:fld id="{9DD26625-2707-493A-8D82-A425AC8C4B65}" type="datetimeFigureOut">
              <a:rPr lang="en-IN" smtClean="0"/>
              <a:t>08-06-2024</a:t>
            </a:fld>
            <a:endParaRPr lang="en-IN"/>
          </a:p>
        </p:txBody>
      </p:sp>
      <p:sp>
        <p:nvSpPr>
          <p:cNvPr id="6" name="Footer Placeholder 5">
            <a:extLst>
              <a:ext uri="{FF2B5EF4-FFF2-40B4-BE49-F238E27FC236}">
                <a16:creationId xmlns:a16="http://schemas.microsoft.com/office/drawing/2014/main" id="{4F1687A8-6057-1202-1932-0DE99407E24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19522E3-C8E7-C348-E006-7C18D7EE4F54}"/>
              </a:ext>
            </a:extLst>
          </p:cNvPr>
          <p:cNvSpPr>
            <a:spLocks noGrp="1"/>
          </p:cNvSpPr>
          <p:nvPr>
            <p:ph type="sldNum" sz="quarter" idx="12"/>
          </p:nvPr>
        </p:nvSpPr>
        <p:spPr/>
        <p:txBody>
          <a:bodyPr/>
          <a:lstStyle/>
          <a:p>
            <a:fld id="{1E0A2155-E64E-4475-9588-4005D95E9BA5}" type="slidenum">
              <a:rPr lang="en-IN" smtClean="0"/>
              <a:t>‹#›</a:t>
            </a:fld>
            <a:endParaRPr lang="en-IN"/>
          </a:p>
        </p:txBody>
      </p:sp>
    </p:spTree>
    <p:extLst>
      <p:ext uri="{BB962C8B-B14F-4D97-AF65-F5344CB8AC3E}">
        <p14:creationId xmlns:p14="http://schemas.microsoft.com/office/powerpoint/2010/main" val="178445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4796B5-7308-CC4F-12F6-35A0287371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1E48B06-8D01-A0A0-613B-23B4F8506B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ED6D582-FEF7-D471-8ECC-5D117E1B3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26625-2707-493A-8D82-A425AC8C4B65}" type="datetimeFigureOut">
              <a:rPr lang="en-IN" smtClean="0"/>
              <a:t>08-06-2024</a:t>
            </a:fld>
            <a:endParaRPr lang="en-IN"/>
          </a:p>
        </p:txBody>
      </p:sp>
      <p:sp>
        <p:nvSpPr>
          <p:cNvPr id="5" name="Footer Placeholder 4">
            <a:extLst>
              <a:ext uri="{FF2B5EF4-FFF2-40B4-BE49-F238E27FC236}">
                <a16:creationId xmlns:a16="http://schemas.microsoft.com/office/drawing/2014/main" id="{3E12995F-A262-92A5-B227-BE082CF90D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C5F2B4E-6EF2-BAAF-F002-6AA3C0C91B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A2155-E64E-4475-9588-4005D95E9BA5}" type="slidenum">
              <a:rPr lang="en-IN" smtClean="0"/>
              <a:t>‹#›</a:t>
            </a:fld>
            <a:endParaRPr lang="en-IN"/>
          </a:p>
        </p:txBody>
      </p:sp>
    </p:spTree>
    <p:extLst>
      <p:ext uri="{BB962C8B-B14F-4D97-AF65-F5344CB8AC3E}">
        <p14:creationId xmlns:p14="http://schemas.microsoft.com/office/powerpoint/2010/main" val="373166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fastercapital.com/content/Regulatory-bodies--Behind-the-Scenes--Regulatory-Bodies-and-their-Impact.htm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fastercapital.com/content/Regulatory-bodies--Behind-the-Scenes--Regulatory-Bodies-and-their-Impact.html"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A29789-AA07-6E9E-20E6-BB9DB04673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901" y="297381"/>
            <a:ext cx="10932308" cy="5733964"/>
          </a:xfrm>
          <a:prstGeom prst="rect">
            <a:avLst/>
          </a:prstGeom>
          <a:noFill/>
          <a:ln>
            <a:solidFill>
              <a:schemeClr val="tx1">
                <a:lumMod val="95000"/>
                <a:lumOff val="5000"/>
              </a:schemeClr>
            </a:solidFill>
          </a:ln>
        </p:spPr>
      </p:pic>
      <p:sp>
        <p:nvSpPr>
          <p:cNvPr id="4" name="TextBox 3">
            <a:extLst>
              <a:ext uri="{FF2B5EF4-FFF2-40B4-BE49-F238E27FC236}">
                <a16:creationId xmlns:a16="http://schemas.microsoft.com/office/drawing/2014/main" id="{6FDA2311-027D-C09E-6162-C807BA423DA1}"/>
              </a:ext>
            </a:extLst>
          </p:cNvPr>
          <p:cNvSpPr txBox="1"/>
          <p:nvPr/>
        </p:nvSpPr>
        <p:spPr>
          <a:xfrm>
            <a:off x="2955637" y="6036872"/>
            <a:ext cx="6096000" cy="463268"/>
          </a:xfrm>
          <a:prstGeom prst="rect">
            <a:avLst/>
          </a:prstGeom>
          <a:noFill/>
        </p:spPr>
        <p:txBody>
          <a:bodyPr wrap="square">
            <a:spAutoFit/>
          </a:bodyPr>
          <a:lstStyle/>
          <a:p>
            <a:pPr algn="ctr">
              <a:lnSpc>
                <a:spcPct val="150000"/>
              </a:lnSpc>
              <a:spcAft>
                <a:spcPts val="800"/>
              </a:spcAft>
            </a:pPr>
            <a:r>
              <a:rPr lang="en-IN" sz="1800" kern="100" dirty="0">
                <a:solidFill>
                  <a:srgbClr val="0D0D0D"/>
                </a:solidFill>
                <a:effectLst/>
                <a:latin typeface="Georgia" panose="02040502050405020303" pitchFamily="18" charset="0"/>
                <a:ea typeface="Calibri" panose="020F0502020204030204" pitchFamily="34" charset="0"/>
                <a:cs typeface="Vrinda" panose="020B0502040204020203" pitchFamily="34" charset="0"/>
              </a:rPr>
              <a:t>Figure: Regulatory Bodies (Source: civilspedia.com)</a:t>
            </a:r>
            <a:endParaRPr lang="en-IN" sz="1600" kern="100" dirty="0">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3980140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EE7E85-12C6-D0FC-62F2-D62A6CA66270}"/>
              </a:ext>
            </a:extLst>
          </p:cNvPr>
          <p:cNvPicPr>
            <a:picLocks noChangeAspect="1"/>
          </p:cNvPicPr>
          <p:nvPr/>
        </p:nvPicPr>
        <p:blipFill>
          <a:blip r:embed="rId2"/>
          <a:stretch>
            <a:fillRect/>
          </a:stretch>
        </p:blipFill>
        <p:spPr>
          <a:xfrm>
            <a:off x="2466225" y="312031"/>
            <a:ext cx="6862502" cy="5927361"/>
          </a:xfrm>
          <a:prstGeom prst="rect">
            <a:avLst/>
          </a:prstGeom>
        </p:spPr>
      </p:pic>
      <p:sp>
        <p:nvSpPr>
          <p:cNvPr id="6" name="TextBox 5">
            <a:extLst>
              <a:ext uri="{FF2B5EF4-FFF2-40B4-BE49-F238E27FC236}">
                <a16:creationId xmlns:a16="http://schemas.microsoft.com/office/drawing/2014/main" id="{03E8AE40-E81C-7798-596C-5A16EF741226}"/>
              </a:ext>
            </a:extLst>
          </p:cNvPr>
          <p:cNvSpPr txBox="1"/>
          <p:nvPr/>
        </p:nvSpPr>
        <p:spPr>
          <a:xfrm>
            <a:off x="2863273" y="6239392"/>
            <a:ext cx="6096000" cy="463268"/>
          </a:xfrm>
          <a:prstGeom prst="rect">
            <a:avLst/>
          </a:prstGeom>
          <a:noFill/>
        </p:spPr>
        <p:txBody>
          <a:bodyPr wrap="square">
            <a:spAutoFit/>
          </a:bodyPr>
          <a:lstStyle/>
          <a:p>
            <a:pPr algn="ctr">
              <a:lnSpc>
                <a:spcPct val="150000"/>
              </a:lnSpc>
              <a:spcAft>
                <a:spcPts val="800"/>
              </a:spcAft>
            </a:pPr>
            <a:r>
              <a:rPr lang="en-IN" sz="1800" kern="100" dirty="0">
                <a:solidFill>
                  <a:srgbClr val="0D0D0D"/>
                </a:solidFill>
                <a:effectLst/>
                <a:latin typeface="Georgia" panose="02040502050405020303" pitchFamily="18" charset="0"/>
                <a:ea typeface="Calibri" panose="020F0502020204030204" pitchFamily="34" charset="0"/>
                <a:cs typeface="Vrinda" panose="020B0502040204020203" pitchFamily="34" charset="0"/>
              </a:rPr>
              <a:t>Figure: </a:t>
            </a:r>
            <a:r>
              <a:rPr lang="en-IN" kern="100" dirty="0">
                <a:solidFill>
                  <a:srgbClr val="0D0D0D"/>
                </a:solidFill>
                <a:latin typeface="Georgia" panose="02040502050405020303" pitchFamily="18" charset="0"/>
                <a:ea typeface="Calibri" panose="020F0502020204030204" pitchFamily="34" charset="0"/>
                <a:cs typeface="Vrinda" panose="020B0502040204020203" pitchFamily="34" charset="0"/>
              </a:rPr>
              <a:t>Network of TIFAC with other organizations</a:t>
            </a:r>
            <a:endParaRPr lang="en-IN" sz="1600" kern="100" dirty="0">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3990254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E177BE-C915-3DC7-7919-773D0FDAF59E}"/>
              </a:ext>
            </a:extLst>
          </p:cNvPr>
          <p:cNvPicPr>
            <a:picLocks noChangeAspect="1"/>
          </p:cNvPicPr>
          <p:nvPr/>
        </p:nvPicPr>
        <p:blipFill>
          <a:blip r:embed="rId2"/>
          <a:stretch>
            <a:fillRect/>
          </a:stretch>
        </p:blipFill>
        <p:spPr>
          <a:xfrm>
            <a:off x="2537916" y="1795234"/>
            <a:ext cx="7116168" cy="3267531"/>
          </a:xfrm>
          <a:prstGeom prst="rect">
            <a:avLst/>
          </a:prstGeom>
        </p:spPr>
      </p:pic>
    </p:spTree>
    <p:extLst>
      <p:ext uri="{BB962C8B-B14F-4D97-AF65-F5344CB8AC3E}">
        <p14:creationId xmlns:p14="http://schemas.microsoft.com/office/powerpoint/2010/main" val="360172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72326D-2A3F-501B-734E-64D064009E3F}"/>
              </a:ext>
            </a:extLst>
          </p:cNvPr>
          <p:cNvSpPr txBox="1"/>
          <p:nvPr/>
        </p:nvSpPr>
        <p:spPr>
          <a:xfrm>
            <a:off x="73891" y="106167"/>
            <a:ext cx="12118109" cy="6645665"/>
          </a:xfrm>
          <a:prstGeom prst="rect">
            <a:avLst/>
          </a:prstGeom>
          <a:noFill/>
        </p:spPr>
        <p:txBody>
          <a:bodyPr wrap="square">
            <a:spAutoFit/>
          </a:bodyPr>
          <a:lstStyle/>
          <a:p>
            <a:pPr algn="just">
              <a:lnSpc>
                <a:spcPct val="150000"/>
              </a:lnSpc>
              <a:spcAft>
                <a:spcPts val="800"/>
              </a:spcAft>
            </a:pPr>
            <a:r>
              <a:rPr lang="en-IN" sz="1800" b="1" i="1" kern="100" dirty="0">
                <a:solidFill>
                  <a:srgbClr val="7030A0"/>
                </a:solidFill>
                <a:effectLst/>
                <a:latin typeface="Georgia" panose="02040502050405020303" pitchFamily="18" charset="0"/>
                <a:ea typeface="Calibri" panose="020F0502020204030204" pitchFamily="34" charset="0"/>
                <a:cs typeface="Vrinda" panose="020B0502040204020203" pitchFamily="34" charset="0"/>
              </a:rPr>
              <a:t>In the case of Natural Monopoly</a:t>
            </a:r>
            <a:endParaRPr lang="en-IN" sz="1600" i="1" kern="100" dirty="0">
              <a:solidFill>
                <a:srgbClr val="7030A0"/>
              </a:solidFill>
              <a:effectLst/>
              <a:latin typeface="Calibri" panose="020F0502020204030204" pitchFamily="34" charset="0"/>
              <a:ea typeface="Calibri" panose="020F0502020204030204" pitchFamily="34" charset="0"/>
              <a:cs typeface="Vrinda" panose="020B0502040204020203" pitchFamily="34" charset="0"/>
            </a:endParaRPr>
          </a:p>
          <a:p>
            <a:pPr algn="just">
              <a:lnSpc>
                <a:spcPct val="150000"/>
              </a:lnSpc>
              <a:spcAft>
                <a:spcPts val="800"/>
              </a:spcAft>
            </a:pPr>
            <a:r>
              <a:rPr lang="en-IN" sz="1800" kern="100" dirty="0">
                <a:solidFill>
                  <a:srgbClr val="0D0D0D"/>
                </a:solidFill>
                <a:effectLst/>
                <a:latin typeface="Georgia" panose="02040502050405020303" pitchFamily="18" charset="0"/>
                <a:ea typeface="Calibri" panose="020F0502020204030204" pitchFamily="34" charset="0"/>
                <a:cs typeface="Vrinda" panose="020B0502040204020203" pitchFamily="34" charset="0"/>
              </a:rPr>
              <a:t>A natural monopoly is a condition when an entire market is more efficiently served by one firm than by two or more firms. </a:t>
            </a:r>
            <a:endParaRPr lang="en-IN" sz="1600" kern="1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150000"/>
              </a:lnSpc>
              <a:spcAft>
                <a:spcPts val="800"/>
              </a:spcAft>
            </a:pPr>
            <a:r>
              <a:rPr lang="en-IN" sz="1800" kern="100" dirty="0">
                <a:solidFill>
                  <a:srgbClr val="0D0D0D"/>
                </a:solidFill>
                <a:effectLst/>
                <a:latin typeface="Georgia" panose="02040502050405020303" pitchFamily="18" charset="0"/>
                <a:ea typeface="Calibri" panose="020F0502020204030204" pitchFamily="34" charset="0"/>
                <a:cs typeface="Vrinda" panose="020B0502040204020203" pitchFamily="34" charset="0"/>
              </a:rPr>
              <a:t>In the case of a natural monopoly, regulation is necessary to protect consumer interests, control prices, and ensure the quality of service, as there is no competition in the market.</a:t>
            </a:r>
            <a:endParaRPr lang="en-IN" sz="1600" kern="1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150000"/>
              </a:lnSpc>
              <a:spcAft>
                <a:spcPts val="800"/>
              </a:spcAft>
            </a:pPr>
            <a:r>
              <a:rPr lang="en-IN" sz="1800" kern="100" dirty="0">
                <a:solidFill>
                  <a:srgbClr val="0D0D0D"/>
                </a:solidFill>
                <a:effectLst/>
                <a:latin typeface="Georgia" panose="02040502050405020303" pitchFamily="18" charset="0"/>
                <a:ea typeface="Calibri" panose="020F0502020204030204" pitchFamily="34" charset="0"/>
                <a:cs typeface="Vrinda" panose="020B0502040204020203" pitchFamily="34" charset="0"/>
              </a:rPr>
              <a:t>In India, the sectors such as transmission and distribution of electricity and railways are still natural monopolies.  </a:t>
            </a:r>
          </a:p>
          <a:p>
            <a:pPr algn="just">
              <a:lnSpc>
                <a:spcPct val="150000"/>
              </a:lnSpc>
              <a:spcAft>
                <a:spcPts val="800"/>
              </a:spcAft>
            </a:pPr>
            <a:r>
              <a:rPr lang="en-IN" sz="1800" b="1" i="1" kern="100" dirty="0">
                <a:solidFill>
                  <a:srgbClr val="7030A0"/>
                </a:solidFill>
                <a:effectLst/>
                <a:latin typeface="Georgia" panose="02040502050405020303" pitchFamily="18" charset="0"/>
                <a:ea typeface="Calibri" panose="020F0502020204030204" pitchFamily="34" charset="0"/>
                <a:cs typeface="Vrinda" panose="020B0502040204020203" pitchFamily="34" charset="0"/>
              </a:rPr>
              <a:t>Asymmetric Information</a:t>
            </a:r>
            <a:endParaRPr lang="en-IN" sz="1800" kern="100" dirty="0">
              <a:solidFill>
                <a:srgbClr val="7030A0"/>
              </a:solidFill>
              <a:effectLst/>
              <a:latin typeface="Calibri" panose="020F0502020204030204" pitchFamily="34" charset="0"/>
              <a:ea typeface="Calibri" panose="020F0502020204030204" pitchFamily="34" charset="0"/>
              <a:cs typeface="Vrinda" panose="020B0502040204020203" pitchFamily="34" charset="0"/>
            </a:endParaRPr>
          </a:p>
          <a:p>
            <a:pPr algn="just">
              <a:lnSpc>
                <a:spcPct val="150000"/>
              </a:lnSpc>
              <a:spcAft>
                <a:spcPts val="800"/>
              </a:spcAft>
            </a:pPr>
            <a:r>
              <a:rPr lang="en-IN" sz="1800" kern="100" dirty="0">
                <a:solidFill>
                  <a:srgbClr val="0D0D0D"/>
                </a:solidFill>
                <a:effectLst/>
                <a:latin typeface="Georgia" panose="02040502050405020303" pitchFamily="18" charset="0"/>
                <a:ea typeface="Calibri" panose="020F0502020204030204" pitchFamily="34" charset="0"/>
                <a:cs typeface="Vrinda" panose="020B0502040204020203" pitchFamily="34" charset="0"/>
              </a:rPr>
              <a:t>It is a situation when one party has more information than another. In India, asymmetric information is a significant reason for government intervention.</a:t>
            </a:r>
          </a:p>
          <a:p>
            <a:pPr algn="just">
              <a:lnSpc>
                <a:spcPct val="150000"/>
              </a:lnSpc>
              <a:spcAft>
                <a:spcPts val="800"/>
              </a:spcAft>
            </a:pPr>
            <a:r>
              <a:rPr lang="en-IN" sz="1800" b="1" i="1" kern="100" dirty="0">
                <a:solidFill>
                  <a:srgbClr val="7030A0"/>
                </a:solidFill>
                <a:effectLst/>
                <a:latin typeface="Georgia" panose="02040502050405020303" pitchFamily="18" charset="0"/>
                <a:ea typeface="Calibri" panose="020F0502020204030204" pitchFamily="34" charset="0"/>
                <a:cs typeface="Vrinda" panose="020B0502040204020203" pitchFamily="34" charset="0"/>
              </a:rPr>
              <a:t>Presence of Externalities</a:t>
            </a:r>
            <a:endParaRPr lang="en-IN" sz="1800" kern="100" dirty="0">
              <a:solidFill>
                <a:srgbClr val="7030A0"/>
              </a:solidFill>
              <a:effectLst/>
              <a:latin typeface="Calibri" panose="020F0502020204030204" pitchFamily="34" charset="0"/>
              <a:ea typeface="Calibri" panose="020F0502020204030204" pitchFamily="34" charset="0"/>
              <a:cs typeface="Vrinda" panose="020B0502040204020203" pitchFamily="34" charset="0"/>
            </a:endParaRPr>
          </a:p>
          <a:p>
            <a:pPr algn="just">
              <a:lnSpc>
                <a:spcPct val="150000"/>
              </a:lnSpc>
              <a:spcAft>
                <a:spcPts val="800"/>
              </a:spcAft>
            </a:pPr>
            <a:r>
              <a:rPr lang="en-IN" sz="1800" kern="100" dirty="0">
                <a:solidFill>
                  <a:srgbClr val="0D0D0D"/>
                </a:solidFill>
                <a:effectLst/>
                <a:latin typeface="Georgia" panose="02040502050405020303" pitchFamily="18" charset="0"/>
                <a:ea typeface="Calibri" panose="020F0502020204030204" pitchFamily="34" charset="0"/>
                <a:cs typeface="Vrinda" panose="020B0502040204020203" pitchFamily="34" charset="0"/>
              </a:rPr>
              <a:t>Negative externalities refer to the costs or harms imposed on third parties not directly involved in a transaction or activity. When negative externalities exist, market forces alone may not be adequate to address the issue. In India, regulation is often implemented to address negative externalities in various sectors. </a:t>
            </a:r>
            <a:endParaRPr lang="en-IN" sz="1800" kern="100" dirty="0">
              <a:effectLst/>
              <a:latin typeface="Calibri" panose="020F0502020204030204" pitchFamily="34" charset="0"/>
              <a:ea typeface="Calibri" panose="020F0502020204030204" pitchFamily="34" charset="0"/>
              <a:cs typeface="Vrinda" panose="020B0502040204020203" pitchFamily="34" charset="0"/>
            </a:endParaRPr>
          </a:p>
          <a:p>
            <a:pPr>
              <a:lnSpc>
                <a:spcPct val="150000"/>
              </a:lnSpc>
              <a:spcAft>
                <a:spcPts val="800"/>
              </a:spcAft>
            </a:pPr>
            <a:endParaRPr lang="en-IN" sz="1600" kern="100" dirty="0">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2386307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18A97A-F6B1-83AF-8D87-4A568777B4B3}"/>
              </a:ext>
            </a:extLst>
          </p:cNvPr>
          <p:cNvPicPr>
            <a:picLocks noChangeAspect="1"/>
          </p:cNvPicPr>
          <p:nvPr/>
        </p:nvPicPr>
        <p:blipFill>
          <a:blip r:embed="rId2"/>
          <a:stretch>
            <a:fillRect/>
          </a:stretch>
        </p:blipFill>
        <p:spPr>
          <a:xfrm>
            <a:off x="1481195" y="213646"/>
            <a:ext cx="8909714" cy="5227769"/>
          </a:xfrm>
          <a:prstGeom prst="rect">
            <a:avLst/>
          </a:prstGeom>
          <a:ln>
            <a:solidFill>
              <a:schemeClr val="tx1">
                <a:lumMod val="95000"/>
                <a:lumOff val="5000"/>
              </a:schemeClr>
            </a:solidFill>
          </a:ln>
        </p:spPr>
      </p:pic>
      <p:sp>
        <p:nvSpPr>
          <p:cNvPr id="4" name="TextBox 3">
            <a:extLst>
              <a:ext uri="{FF2B5EF4-FFF2-40B4-BE49-F238E27FC236}">
                <a16:creationId xmlns:a16="http://schemas.microsoft.com/office/drawing/2014/main" id="{0D629AE0-CA6C-767C-EBB7-DFFB1330B432}"/>
              </a:ext>
            </a:extLst>
          </p:cNvPr>
          <p:cNvSpPr txBox="1"/>
          <p:nvPr/>
        </p:nvSpPr>
        <p:spPr>
          <a:xfrm>
            <a:off x="1252769" y="5441415"/>
            <a:ext cx="9867813" cy="1396857"/>
          </a:xfrm>
          <a:prstGeom prst="rect">
            <a:avLst/>
          </a:prstGeom>
          <a:noFill/>
        </p:spPr>
        <p:txBody>
          <a:bodyPr wrap="square">
            <a:spAutoFit/>
          </a:bodyPr>
          <a:lstStyle/>
          <a:p>
            <a:pPr algn="ctr">
              <a:lnSpc>
                <a:spcPct val="150000"/>
              </a:lnSpc>
              <a:spcAft>
                <a:spcPts val="800"/>
              </a:spcAft>
            </a:pPr>
            <a:r>
              <a:rPr lang="en-IN" sz="1800" kern="100" dirty="0">
                <a:solidFill>
                  <a:srgbClr val="0D0D0D"/>
                </a:solidFill>
                <a:effectLst/>
                <a:latin typeface="Georgia" panose="02040502050405020303" pitchFamily="18" charset="0"/>
                <a:ea typeface="Calibri" panose="020F0502020204030204" pitchFamily="34" charset="0"/>
                <a:cs typeface="Vrinda" panose="020B0502040204020203" pitchFamily="34" charset="0"/>
              </a:rPr>
              <a:t>Figure: Perspectives of society in terms of regulatory bodies </a:t>
            </a:r>
          </a:p>
          <a:p>
            <a:pPr algn="ctr">
              <a:lnSpc>
                <a:spcPct val="150000"/>
              </a:lnSpc>
              <a:spcAft>
                <a:spcPts val="800"/>
              </a:spcAft>
            </a:pPr>
            <a:r>
              <a:rPr lang="en-IN" sz="1800" kern="100" dirty="0">
                <a:solidFill>
                  <a:srgbClr val="0D0D0D"/>
                </a:solidFill>
                <a:effectLst/>
                <a:latin typeface="Georgia" panose="02040502050405020303" pitchFamily="18" charset="0"/>
                <a:ea typeface="Calibri" panose="020F0502020204030204" pitchFamily="34" charset="0"/>
                <a:cs typeface="Vrinda" panose="020B0502040204020203" pitchFamily="34" charset="0"/>
              </a:rPr>
              <a:t>(Source: </a:t>
            </a:r>
            <a:r>
              <a:rPr lang="en-IN" sz="1800" u="sng" kern="100" dirty="0">
                <a:solidFill>
                  <a:srgbClr val="0563C1"/>
                </a:solidFill>
                <a:effectLst/>
                <a:latin typeface="Georgia" panose="02040502050405020303" pitchFamily="18" charset="0"/>
                <a:ea typeface="Calibri" panose="020F0502020204030204" pitchFamily="34" charset="0"/>
                <a:cs typeface="Vrinda" panose="020B0502040204020203" pitchFamily="34" charset="0"/>
                <a:hlinkClick r:id="rId3"/>
              </a:rPr>
              <a:t>https://fastercapital.com/content/Regulatory-bodies--Behind-the-Scenes--Regulatory-Bodies-and-their-Impact.html</a:t>
            </a:r>
            <a:r>
              <a:rPr lang="en-IN" sz="1800" kern="100" dirty="0">
                <a:solidFill>
                  <a:srgbClr val="0D0D0D"/>
                </a:solidFill>
                <a:effectLst/>
                <a:latin typeface="Georgia" panose="02040502050405020303" pitchFamily="18" charset="0"/>
                <a:ea typeface="Calibri" panose="020F0502020204030204" pitchFamily="34" charset="0"/>
                <a:cs typeface="Vrinda" panose="020B0502040204020203" pitchFamily="34" charset="0"/>
              </a:rPr>
              <a:t>)</a:t>
            </a:r>
            <a:endParaRPr lang="en-IN" sz="1600" kern="100" dirty="0">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2112053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43BACB-4102-61D3-081C-B99EAB275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555" y="232323"/>
            <a:ext cx="9102278" cy="4875386"/>
          </a:xfrm>
          <a:prstGeom prst="rect">
            <a:avLst/>
          </a:prstGeom>
          <a:ln>
            <a:solidFill>
              <a:schemeClr val="tx1">
                <a:lumMod val="95000"/>
                <a:lumOff val="5000"/>
              </a:schemeClr>
            </a:solidFill>
          </a:ln>
        </p:spPr>
      </p:pic>
      <p:sp>
        <p:nvSpPr>
          <p:cNvPr id="4" name="TextBox 3">
            <a:extLst>
              <a:ext uri="{FF2B5EF4-FFF2-40B4-BE49-F238E27FC236}">
                <a16:creationId xmlns:a16="http://schemas.microsoft.com/office/drawing/2014/main" id="{7DCDD30F-2125-D31C-9331-F8D2AA826CB1}"/>
              </a:ext>
            </a:extLst>
          </p:cNvPr>
          <p:cNvSpPr txBox="1"/>
          <p:nvPr/>
        </p:nvSpPr>
        <p:spPr>
          <a:xfrm>
            <a:off x="2170544" y="5228820"/>
            <a:ext cx="9102278" cy="1396857"/>
          </a:xfrm>
          <a:prstGeom prst="rect">
            <a:avLst/>
          </a:prstGeom>
          <a:noFill/>
        </p:spPr>
        <p:txBody>
          <a:bodyPr wrap="square">
            <a:spAutoFit/>
          </a:bodyPr>
          <a:lstStyle/>
          <a:p>
            <a:pPr algn="ctr">
              <a:lnSpc>
                <a:spcPct val="150000"/>
              </a:lnSpc>
              <a:spcAft>
                <a:spcPts val="800"/>
              </a:spcAft>
            </a:pPr>
            <a:r>
              <a:rPr lang="en-IN" sz="1800" kern="100" dirty="0">
                <a:solidFill>
                  <a:srgbClr val="0D0D0D"/>
                </a:solidFill>
                <a:effectLst/>
                <a:latin typeface="Georgia" panose="02040502050405020303" pitchFamily="18" charset="0"/>
                <a:ea typeface="Calibri" panose="020F0502020204030204" pitchFamily="34" charset="0"/>
                <a:cs typeface="Vrinda" panose="020B0502040204020203" pitchFamily="34" charset="0"/>
              </a:rPr>
              <a:t>Figure: Industry interests with respect to Public interests </a:t>
            </a:r>
          </a:p>
          <a:p>
            <a:pPr algn="ctr">
              <a:lnSpc>
                <a:spcPct val="150000"/>
              </a:lnSpc>
              <a:spcAft>
                <a:spcPts val="800"/>
              </a:spcAft>
            </a:pPr>
            <a:r>
              <a:rPr lang="en-IN" sz="1800" kern="100" dirty="0">
                <a:solidFill>
                  <a:srgbClr val="0D0D0D"/>
                </a:solidFill>
                <a:effectLst/>
                <a:latin typeface="Georgia" panose="02040502050405020303" pitchFamily="18" charset="0"/>
                <a:ea typeface="Calibri" panose="020F0502020204030204" pitchFamily="34" charset="0"/>
                <a:cs typeface="Vrinda" panose="020B0502040204020203" pitchFamily="34" charset="0"/>
              </a:rPr>
              <a:t>(Source: </a:t>
            </a:r>
            <a:r>
              <a:rPr lang="en-IN" sz="1800" u="sng" kern="100" dirty="0">
                <a:solidFill>
                  <a:srgbClr val="0563C1"/>
                </a:solidFill>
                <a:effectLst/>
                <a:latin typeface="Georgia" panose="02040502050405020303" pitchFamily="18" charset="0"/>
                <a:ea typeface="Calibri" panose="020F0502020204030204" pitchFamily="34" charset="0"/>
                <a:cs typeface="Vrinda" panose="020B0502040204020203" pitchFamily="34" charset="0"/>
                <a:hlinkClick r:id="rId3"/>
              </a:rPr>
              <a:t>https://fastercapital.com/content/Regulatory-bodies--Behind-the-Scenes--Regulatory-Bodies-and-their-Impact.html</a:t>
            </a:r>
            <a:r>
              <a:rPr lang="en-IN" sz="1800" kern="100" dirty="0">
                <a:solidFill>
                  <a:srgbClr val="0D0D0D"/>
                </a:solidFill>
                <a:effectLst/>
                <a:latin typeface="Georgia" panose="02040502050405020303" pitchFamily="18" charset="0"/>
                <a:ea typeface="Calibri" panose="020F0502020204030204" pitchFamily="34" charset="0"/>
                <a:cs typeface="Vrinda" panose="020B0502040204020203" pitchFamily="34" charset="0"/>
              </a:rPr>
              <a:t>)</a:t>
            </a:r>
            <a:endParaRPr lang="en-IN" sz="1600" kern="100" dirty="0">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109911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DD8AEF-FA77-5734-E095-46265EC17125}"/>
              </a:ext>
            </a:extLst>
          </p:cNvPr>
          <p:cNvPicPr>
            <a:picLocks noChangeAspect="1"/>
          </p:cNvPicPr>
          <p:nvPr/>
        </p:nvPicPr>
        <p:blipFill>
          <a:blip r:embed="rId2"/>
          <a:stretch>
            <a:fillRect/>
          </a:stretch>
        </p:blipFill>
        <p:spPr>
          <a:xfrm>
            <a:off x="1292022" y="411364"/>
            <a:ext cx="9946395" cy="4474672"/>
          </a:xfrm>
          <a:prstGeom prst="rect">
            <a:avLst/>
          </a:prstGeom>
          <a:ln>
            <a:solidFill>
              <a:schemeClr val="tx1">
                <a:lumMod val="95000"/>
                <a:lumOff val="5000"/>
              </a:schemeClr>
            </a:solidFill>
          </a:ln>
        </p:spPr>
      </p:pic>
      <p:sp>
        <p:nvSpPr>
          <p:cNvPr id="4" name="TextBox 3">
            <a:extLst>
              <a:ext uri="{FF2B5EF4-FFF2-40B4-BE49-F238E27FC236}">
                <a16:creationId xmlns:a16="http://schemas.microsoft.com/office/drawing/2014/main" id="{D53CB5BB-72C5-AFD2-D6B3-8B8BAED41378}"/>
              </a:ext>
            </a:extLst>
          </p:cNvPr>
          <p:cNvSpPr txBox="1"/>
          <p:nvPr/>
        </p:nvSpPr>
        <p:spPr>
          <a:xfrm>
            <a:off x="2798618" y="4973056"/>
            <a:ext cx="6096000" cy="463268"/>
          </a:xfrm>
          <a:prstGeom prst="rect">
            <a:avLst/>
          </a:prstGeom>
          <a:noFill/>
        </p:spPr>
        <p:txBody>
          <a:bodyPr wrap="square">
            <a:spAutoFit/>
          </a:bodyPr>
          <a:lstStyle/>
          <a:p>
            <a:pPr algn="ctr">
              <a:lnSpc>
                <a:spcPct val="150000"/>
              </a:lnSpc>
              <a:spcAft>
                <a:spcPts val="800"/>
              </a:spcAft>
            </a:pPr>
            <a:r>
              <a:rPr lang="en-IN" sz="1800" kern="100" dirty="0">
                <a:solidFill>
                  <a:srgbClr val="0D0D0D"/>
                </a:solidFill>
                <a:effectLst/>
                <a:latin typeface="Georgia" panose="02040502050405020303" pitchFamily="18" charset="0"/>
                <a:ea typeface="Calibri" panose="020F0502020204030204" pitchFamily="34" charset="0"/>
                <a:cs typeface="Vrinda" panose="020B0502040204020203" pitchFamily="34" charset="0"/>
              </a:rPr>
              <a:t>Figure: Role of ISO</a:t>
            </a:r>
            <a:endParaRPr lang="en-IN" sz="1600" kern="100" dirty="0">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91850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A20502-2399-AAFB-D885-1641DB816864}"/>
              </a:ext>
            </a:extLst>
          </p:cNvPr>
          <p:cNvPicPr>
            <a:picLocks noChangeAspect="1"/>
          </p:cNvPicPr>
          <p:nvPr/>
        </p:nvPicPr>
        <p:blipFill>
          <a:blip r:embed="rId2"/>
          <a:stretch>
            <a:fillRect/>
          </a:stretch>
        </p:blipFill>
        <p:spPr>
          <a:xfrm>
            <a:off x="99971" y="627683"/>
            <a:ext cx="11745402" cy="6087154"/>
          </a:xfrm>
          <a:prstGeom prst="rect">
            <a:avLst/>
          </a:prstGeom>
        </p:spPr>
      </p:pic>
      <p:sp>
        <p:nvSpPr>
          <p:cNvPr id="4" name="TextBox 3">
            <a:extLst>
              <a:ext uri="{FF2B5EF4-FFF2-40B4-BE49-F238E27FC236}">
                <a16:creationId xmlns:a16="http://schemas.microsoft.com/office/drawing/2014/main" id="{D1F58DA3-226E-799B-C789-CD9AD5A460D4}"/>
              </a:ext>
            </a:extLst>
          </p:cNvPr>
          <p:cNvSpPr txBox="1"/>
          <p:nvPr/>
        </p:nvSpPr>
        <p:spPr>
          <a:xfrm>
            <a:off x="1694872" y="0"/>
            <a:ext cx="8802255" cy="497957"/>
          </a:xfrm>
          <a:prstGeom prst="rect">
            <a:avLst/>
          </a:prstGeom>
          <a:noFill/>
        </p:spPr>
        <p:txBody>
          <a:bodyPr wrap="square">
            <a:spAutoFit/>
          </a:bodyPr>
          <a:lstStyle/>
          <a:p>
            <a:pPr algn="ctr">
              <a:lnSpc>
                <a:spcPct val="150000"/>
              </a:lnSpc>
              <a:spcAft>
                <a:spcPts val="800"/>
              </a:spcAft>
            </a:pPr>
            <a:r>
              <a:rPr lang="en-US" sz="2000" b="1" i="0" dirty="0">
                <a:solidFill>
                  <a:srgbClr val="7030A0"/>
                </a:solidFill>
                <a:effectLst/>
                <a:latin typeface="Georgia" panose="02040502050405020303" pitchFamily="18" charset="0"/>
              </a:rPr>
              <a:t>Technology Information, Forecasting and Assessment Council</a:t>
            </a:r>
            <a:endParaRPr lang="en-IN" sz="2000" b="1" kern="100" dirty="0">
              <a:solidFill>
                <a:srgbClr val="7030A0"/>
              </a:solidFill>
              <a:effectLst/>
              <a:latin typeface="Georgia" panose="02040502050405020303" pitchFamily="18"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3804310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34B8EF-68C9-77C2-5334-232DB33F03D2}"/>
              </a:ext>
            </a:extLst>
          </p:cNvPr>
          <p:cNvPicPr>
            <a:picLocks noChangeAspect="1"/>
          </p:cNvPicPr>
          <p:nvPr/>
        </p:nvPicPr>
        <p:blipFill>
          <a:blip r:embed="rId2"/>
          <a:stretch>
            <a:fillRect/>
          </a:stretch>
        </p:blipFill>
        <p:spPr>
          <a:xfrm>
            <a:off x="166531" y="995895"/>
            <a:ext cx="11866396" cy="5016977"/>
          </a:xfrm>
          <a:prstGeom prst="rect">
            <a:avLst/>
          </a:prstGeom>
        </p:spPr>
      </p:pic>
    </p:spTree>
    <p:extLst>
      <p:ext uri="{BB962C8B-B14F-4D97-AF65-F5344CB8AC3E}">
        <p14:creationId xmlns:p14="http://schemas.microsoft.com/office/powerpoint/2010/main" val="2155513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1A800C-33C2-A600-B072-C78F90284DF5}"/>
              </a:ext>
            </a:extLst>
          </p:cNvPr>
          <p:cNvPicPr>
            <a:picLocks noChangeAspect="1"/>
          </p:cNvPicPr>
          <p:nvPr/>
        </p:nvPicPr>
        <p:blipFill>
          <a:blip r:embed="rId2"/>
          <a:stretch>
            <a:fillRect/>
          </a:stretch>
        </p:blipFill>
        <p:spPr>
          <a:xfrm>
            <a:off x="107830" y="441170"/>
            <a:ext cx="11976340" cy="5839558"/>
          </a:xfrm>
          <a:prstGeom prst="rect">
            <a:avLst/>
          </a:prstGeom>
        </p:spPr>
      </p:pic>
    </p:spTree>
    <p:extLst>
      <p:ext uri="{BB962C8B-B14F-4D97-AF65-F5344CB8AC3E}">
        <p14:creationId xmlns:p14="http://schemas.microsoft.com/office/powerpoint/2010/main" val="4048084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27512-FFB3-413C-0CC2-8D35E276F408}"/>
              </a:ext>
            </a:extLst>
          </p:cNvPr>
          <p:cNvPicPr>
            <a:picLocks noChangeAspect="1"/>
          </p:cNvPicPr>
          <p:nvPr/>
        </p:nvPicPr>
        <p:blipFill>
          <a:blip r:embed="rId2"/>
          <a:stretch>
            <a:fillRect/>
          </a:stretch>
        </p:blipFill>
        <p:spPr>
          <a:xfrm>
            <a:off x="97908" y="938159"/>
            <a:ext cx="11996184" cy="5416459"/>
          </a:xfrm>
          <a:prstGeom prst="rect">
            <a:avLst/>
          </a:prstGeom>
        </p:spPr>
      </p:pic>
    </p:spTree>
    <p:extLst>
      <p:ext uri="{BB962C8B-B14F-4D97-AF65-F5344CB8AC3E}">
        <p14:creationId xmlns:p14="http://schemas.microsoft.com/office/powerpoint/2010/main" val="87349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256</Words>
  <Application>Microsoft Office PowerPoint</Application>
  <PresentationFormat>Widescreen</PresentationFormat>
  <Paragraphs>16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Souradip Basu</dc:creator>
  <cp:lastModifiedBy>Souradip Basu</cp:lastModifiedBy>
  <cp:revision>3</cp:revision>
  <dcterms:created xsi:type="dcterms:W3CDTF">2024-06-08T17:18:47Z</dcterms:created>
  <dcterms:modified xsi:type="dcterms:W3CDTF">2024-06-08T17:38:29Z</dcterms:modified>
</cp:coreProperties>
</file>